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4"/>
  </p:notesMasterIdLst>
  <p:handoutMasterIdLst>
    <p:handoutMasterId r:id="rId145"/>
  </p:handoutMasterIdLst>
  <p:sldIdLst>
    <p:sldId id="852" r:id="rId2"/>
    <p:sldId id="854" r:id="rId3"/>
    <p:sldId id="855" r:id="rId4"/>
    <p:sldId id="856" r:id="rId5"/>
    <p:sldId id="1041" r:id="rId6"/>
    <p:sldId id="1042" r:id="rId7"/>
    <p:sldId id="1043" r:id="rId8"/>
    <p:sldId id="858" r:id="rId9"/>
    <p:sldId id="312" r:id="rId10"/>
    <p:sldId id="293" r:id="rId11"/>
    <p:sldId id="292" r:id="rId12"/>
    <p:sldId id="307" r:id="rId13"/>
    <p:sldId id="836" r:id="rId14"/>
    <p:sldId id="827" r:id="rId15"/>
    <p:sldId id="1044" r:id="rId16"/>
    <p:sldId id="296" r:id="rId17"/>
    <p:sldId id="309" r:id="rId18"/>
    <p:sldId id="306" r:id="rId19"/>
    <p:sldId id="861" r:id="rId20"/>
    <p:sldId id="863" r:id="rId21"/>
    <p:sldId id="912" r:id="rId22"/>
    <p:sldId id="914" r:id="rId23"/>
    <p:sldId id="915" r:id="rId24"/>
    <p:sldId id="913" r:id="rId25"/>
    <p:sldId id="967" r:id="rId26"/>
    <p:sldId id="864" r:id="rId27"/>
    <p:sldId id="875" r:id="rId28"/>
    <p:sldId id="862" r:id="rId29"/>
    <p:sldId id="1050"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4" r:id="rId62"/>
    <p:sldId id="945" r:id="rId63"/>
    <p:sldId id="898" r:id="rId64"/>
    <p:sldId id="896" r:id="rId65"/>
    <p:sldId id="872" r:id="rId66"/>
    <p:sldId id="1047" r:id="rId67"/>
    <p:sldId id="1046" r:id="rId68"/>
    <p:sldId id="941" r:id="rId69"/>
    <p:sldId id="942" r:id="rId70"/>
    <p:sldId id="943" r:id="rId71"/>
    <p:sldId id="873" r:id="rId72"/>
    <p:sldId id="1011" r:id="rId73"/>
    <p:sldId id="1059" r:id="rId74"/>
    <p:sldId id="1060" r:id="rId75"/>
    <p:sldId id="1038" r:id="rId76"/>
    <p:sldId id="910" r:id="rId77"/>
    <p:sldId id="911" r:id="rId78"/>
    <p:sldId id="1056" r:id="rId79"/>
    <p:sldId id="891" r:id="rId80"/>
    <p:sldId id="902" r:id="rId81"/>
    <p:sldId id="901" r:id="rId82"/>
    <p:sldId id="892" r:id="rId83"/>
    <p:sldId id="946" r:id="rId84"/>
    <p:sldId id="947" r:id="rId85"/>
    <p:sldId id="948" r:id="rId86"/>
    <p:sldId id="949" r:id="rId87"/>
    <p:sldId id="1052" r:id="rId88"/>
    <p:sldId id="1054" r:id="rId89"/>
    <p:sldId id="1053" r:id="rId90"/>
    <p:sldId id="959" r:id="rId91"/>
    <p:sldId id="958" r:id="rId92"/>
    <p:sldId id="951" r:id="rId93"/>
    <p:sldId id="960" r:id="rId94"/>
    <p:sldId id="961" r:id="rId95"/>
    <p:sldId id="962" r:id="rId96"/>
    <p:sldId id="953" r:id="rId97"/>
    <p:sldId id="963" r:id="rId98"/>
    <p:sldId id="903" r:id="rId99"/>
    <p:sldId id="905" r:id="rId100"/>
    <p:sldId id="870" r:id="rId101"/>
    <p:sldId id="871" r:id="rId102"/>
    <p:sldId id="965" r:id="rId103"/>
    <p:sldId id="984" r:id="rId104"/>
    <p:sldId id="968" r:id="rId105"/>
    <p:sldId id="969" r:id="rId106"/>
    <p:sldId id="971" r:id="rId107"/>
    <p:sldId id="970" r:id="rId108"/>
    <p:sldId id="978" r:id="rId109"/>
    <p:sldId id="1061" r:id="rId110"/>
    <p:sldId id="1062" r:id="rId111"/>
    <p:sldId id="1063" r:id="rId112"/>
    <p:sldId id="1064" r:id="rId113"/>
    <p:sldId id="972" r:id="rId114"/>
    <p:sldId id="983" r:id="rId115"/>
    <p:sldId id="1045" r:id="rId116"/>
    <p:sldId id="976" r:id="rId117"/>
    <p:sldId id="1065" r:id="rId118"/>
    <p:sldId id="996" r:id="rId119"/>
    <p:sldId id="1066" r:id="rId120"/>
    <p:sldId id="1067" r:id="rId121"/>
    <p:sldId id="1068" r:id="rId122"/>
    <p:sldId id="1005" r:id="rId123"/>
    <p:sldId id="1002" r:id="rId124"/>
    <p:sldId id="1003" r:id="rId125"/>
    <p:sldId id="1004" r:id="rId126"/>
    <p:sldId id="1057" r:id="rId127"/>
    <p:sldId id="1058" r:id="rId128"/>
    <p:sldId id="865" r:id="rId129"/>
    <p:sldId id="414" r:id="rId130"/>
    <p:sldId id="995" r:id="rId131"/>
    <p:sldId id="1048" r:id="rId132"/>
    <p:sldId id="1051" r:id="rId133"/>
    <p:sldId id="1006" r:id="rId134"/>
    <p:sldId id="1040" r:id="rId135"/>
    <p:sldId id="1039" r:id="rId136"/>
    <p:sldId id="1049" r:id="rId137"/>
    <p:sldId id="1032" r:id="rId138"/>
    <p:sldId id="1033" r:id="rId139"/>
    <p:sldId id="1034" r:id="rId140"/>
    <p:sldId id="1035" r:id="rId141"/>
    <p:sldId id="1036" r:id="rId142"/>
    <p:sldId id="1037" r:id="rId1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578" autoAdjust="0"/>
    <p:restoredTop sz="94433" autoAdjust="0"/>
  </p:normalViewPr>
  <p:slideViewPr>
    <p:cSldViewPr snapToGrid="0">
      <p:cViewPr>
        <p:scale>
          <a:sx n="100" d="100"/>
          <a:sy n="100" d="100"/>
        </p:scale>
        <p:origin x="144" y="1648"/>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7/27/21</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7/27/21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62</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hyperlink" Target="https://r-hta.org/tutorial/markov_models_shiny/" TargetMode="External"/><Relationship Id="rId4" Type="http://schemas.openxmlformats.org/officeDocument/2006/relationships/image" Target="../media/image45.png"/></Relationships>
</file>

<file path=ppt/slides/_rels/slide1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ISPOR</a:t>
            </a:r>
          </a:p>
          <a:p>
            <a:r>
              <a:rPr lang="en-US" dirty="0"/>
              <a:t>August 11/12, 2021</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100</a:t>
            </a:fld>
            <a:endParaRPr lang="en-US"/>
          </a:p>
        </p:txBody>
      </p:sp>
    </p:spTree>
    <p:extLst>
      <p:ext uri="{BB962C8B-B14F-4D97-AF65-F5344CB8AC3E}">
        <p14:creationId xmlns:p14="http://schemas.microsoft.com/office/powerpoint/2010/main" val="9090478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101</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102</a:t>
            </a:fld>
            <a:endParaRPr lang="en-US"/>
          </a:p>
        </p:txBody>
      </p:sp>
    </p:spTree>
    <p:extLst>
      <p:ext uri="{BB962C8B-B14F-4D97-AF65-F5344CB8AC3E}">
        <p14:creationId xmlns:p14="http://schemas.microsoft.com/office/powerpoint/2010/main" val="11746051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100" dirty="0" err="1">
                <a:latin typeface="Lucida Console" panose="020B0609040504020204" pitchFamily="49" charset="0"/>
              </a:rPr>
              <a:t>flexsurv</a:t>
            </a:r>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106</a:t>
            </a:fld>
            <a:endParaRPr lang="en-US"/>
          </a:p>
        </p:txBody>
      </p:sp>
    </p:spTree>
    <p:extLst>
      <p:ext uri="{BB962C8B-B14F-4D97-AF65-F5344CB8AC3E}">
        <p14:creationId xmlns:p14="http://schemas.microsoft.com/office/powerpoint/2010/main" val="6184374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107</a:t>
            </a:fld>
            <a:endParaRPr lang="en-US"/>
          </a:p>
        </p:txBody>
      </p:sp>
    </p:spTree>
    <p:extLst>
      <p:ext uri="{BB962C8B-B14F-4D97-AF65-F5344CB8AC3E}">
        <p14:creationId xmlns:p14="http://schemas.microsoft.com/office/powerpoint/2010/main" val="24246791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C1D766-7206-7640-902E-A53686A4A262}"/>
              </a:ext>
            </a:extLst>
          </p:cNvPr>
          <p:cNvPicPr>
            <a:picLocks noChangeAspect="1"/>
          </p:cNvPicPr>
          <p:nvPr/>
        </p:nvPicPr>
        <p:blipFill>
          <a:blip r:embed="rId2"/>
          <a:stretch>
            <a:fillRect/>
          </a:stretch>
        </p:blipFill>
        <p:spPr>
          <a:xfrm>
            <a:off x="742012" y="1242155"/>
            <a:ext cx="6483247" cy="1620812"/>
          </a:xfrm>
          <a:prstGeom prst="rect">
            <a:avLst/>
          </a:prstGeom>
        </p:spPr>
      </p:pic>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Tree>
    <p:extLst>
      <p:ext uri="{BB962C8B-B14F-4D97-AF65-F5344CB8AC3E}">
        <p14:creationId xmlns:p14="http://schemas.microsoft.com/office/powerpoint/2010/main" val="213202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11" name="Rectangle 10">
            <a:extLst>
              <a:ext uri="{FF2B5EF4-FFF2-40B4-BE49-F238E27FC236}">
                <a16:creationId xmlns:a16="http://schemas.microsoft.com/office/drawing/2014/main" id="{95068BF1-7DFF-9B43-91CE-CBA0E5650AD7}"/>
              </a:ext>
            </a:extLst>
          </p:cNvPr>
          <p:cNvSpPr/>
          <p:nvPr/>
        </p:nvSpPr>
        <p:spPr>
          <a:xfrm>
            <a:off x="457200" y="1501260"/>
            <a:ext cx="8418902" cy="2554545"/>
          </a:xfrm>
          <a:prstGeom prst="rect">
            <a:avLst/>
          </a:prstGeom>
        </p:spPr>
        <p:txBody>
          <a:bodyPr wrap="square">
            <a:spAutoFit/>
          </a:bodyPr>
          <a:lstStyle/>
          <a:p>
            <a:r>
              <a:rPr lang="en-US" sz="1000" dirty="0">
                <a:latin typeface="Lucida Console" panose="020B0609040504020204" pitchFamily="49" charset="0"/>
              </a:rPr>
              <a:t>[[1]]</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2.0152   1.9226   2.1124   0.0484       NA        NA       NA</a:t>
            </a:r>
          </a:p>
          <a:p>
            <a:r>
              <a:rPr lang="en-US" sz="1000" dirty="0">
                <a:latin typeface="Lucida Console" panose="020B0609040504020204" pitchFamily="49" charset="0"/>
              </a:rPr>
              <a:t>scale                  NA     7.1668   6.7796   7.5762   0.2031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0.5281     0.2745   0.2131   0.3360   0.0314   </a:t>
            </a:r>
            <a:r>
              <a:rPr lang="en-US" sz="1000" dirty="0">
                <a:solidFill>
                  <a:srgbClr val="FF0000"/>
                </a:solidFill>
                <a:latin typeface="Lucida Console" panose="020B0609040504020204" pitchFamily="49" charset="0"/>
              </a:rPr>
              <a:t>1.3159</a:t>
            </a:r>
            <a:r>
              <a:rPr lang="en-US" sz="1000" dirty="0">
                <a:latin typeface="Lucida Console" panose="020B0609040504020204" pitchFamily="49" charset="0"/>
              </a:rPr>
              <a:t>    1.2375   1.3994</a:t>
            </a:r>
          </a:p>
          <a:p>
            <a:r>
              <a:rPr lang="en-US" sz="1000" dirty="0">
                <a:latin typeface="Lucida Console" panose="020B0609040504020204" pitchFamily="49" charset="0"/>
              </a:rPr>
              <a:t>female             0.4947    -0.1902  -0.2518  -0.1286   0.0314   0.8268    0.7774   0.8793</a:t>
            </a:r>
          </a:p>
          <a:p>
            <a:endParaRPr lang="en-US" sz="1000" dirty="0">
              <a:latin typeface="Lucida Console" panose="020B0609040504020204" pitchFamily="49" charset="0"/>
            </a:endParaRPr>
          </a:p>
          <a:p>
            <a:r>
              <a:rPr lang="en-US" sz="1000" dirty="0">
                <a:latin typeface="Lucida Console" panose="020B0609040504020204" pitchFamily="49" charset="0"/>
              </a:rPr>
              <a:t>N = 1975,  Events: 1006,  Censored: 969</a:t>
            </a:r>
          </a:p>
          <a:p>
            <a:pPr marL="228600" indent="-228600">
              <a:buFont typeface="+mj-lt"/>
              <a:buAutoNum type="arabicParenR"/>
            </a:pPr>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-2906.248,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5820.497</a:t>
            </a:r>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056026" y="3032096"/>
            <a:ext cx="423498" cy="44978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5447154" y="3481876"/>
            <a:ext cx="20647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 (AFT model)</a:t>
            </a:r>
          </a:p>
          <a:p>
            <a:endParaRPr lang="en-US" dirty="0"/>
          </a:p>
        </p:txBody>
      </p:sp>
    </p:spTree>
    <p:extLst>
      <p:ext uri="{BB962C8B-B14F-4D97-AF65-F5344CB8AC3E}">
        <p14:creationId xmlns:p14="http://schemas.microsoft.com/office/powerpoint/2010/main" val="20978053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6" name="Rectangle 5">
            <a:extLst>
              <a:ext uri="{FF2B5EF4-FFF2-40B4-BE49-F238E27FC236}">
                <a16:creationId xmlns:a16="http://schemas.microsoft.com/office/drawing/2014/main" id="{EBEE33FA-5D80-FC45-982D-40F22CB6C75F}"/>
              </a:ext>
            </a:extLst>
          </p:cNvPr>
          <p:cNvSpPr/>
          <p:nvPr/>
        </p:nvSpPr>
        <p:spPr>
          <a:xfrm>
            <a:off x="457201" y="1566674"/>
            <a:ext cx="8327036" cy="2554545"/>
          </a:xfrm>
          <a:prstGeom prst="rect">
            <a:avLst/>
          </a:prstGeom>
        </p:spPr>
        <p:txBody>
          <a:bodyPr wrap="square">
            <a:spAutoFit/>
          </a:bodyPr>
          <a:lstStyle/>
          <a:p>
            <a:r>
              <a:rPr lang="en-US" sz="1000" dirty="0">
                <a:latin typeface="Lucida Console" panose="020B0609040504020204" pitchFamily="49" charset="0"/>
              </a:rPr>
              <a:t>[[2]]</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2.482459   2.303776   2.675000   0.094614         NA         NA         NA</a:t>
            </a:r>
          </a:p>
          <a:p>
            <a:r>
              <a:rPr lang="en-US" sz="1000" dirty="0">
                <a:latin typeface="Lucida Console" panose="020B0609040504020204" pitchFamily="49" charset="0"/>
              </a:rPr>
              <a:t>scale                    NA  10.406898   9.612760  11.266641   0.421473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0.528101   0.241482   0.157695   0.325268   0.042749   </a:t>
            </a:r>
            <a:r>
              <a:rPr lang="en-US" sz="1000" dirty="0">
                <a:solidFill>
                  <a:srgbClr val="FF0000"/>
                </a:solidFill>
                <a:latin typeface="Lucida Console" panose="020B0609040504020204" pitchFamily="49" charset="0"/>
              </a:rPr>
              <a:t>1.273134</a:t>
            </a:r>
            <a:r>
              <a:rPr lang="en-US" sz="1000" dirty="0">
                <a:latin typeface="Lucida Console" panose="020B0609040504020204" pitchFamily="49" charset="0"/>
              </a:rPr>
              <a:t>   1.170810   1.384402</a:t>
            </a:r>
          </a:p>
          <a:p>
            <a:r>
              <a:rPr lang="en-US" sz="1000" dirty="0">
                <a:latin typeface="Lucida Console" panose="020B0609040504020204" pitchFamily="49" charset="0"/>
              </a:rPr>
              <a:t>female             0.494684  -0.083337  -0.167300   0.000626   0.042839   0.920041   0.845945   1.000626</a:t>
            </a:r>
          </a:p>
          <a:p>
            <a:endParaRPr lang="en-US" sz="1000" dirty="0">
              <a:latin typeface="Lucida Console" panose="020B0609040504020204" pitchFamily="49" charset="0"/>
            </a:endParaRPr>
          </a:p>
          <a:p>
            <a:r>
              <a:rPr lang="en-US" sz="1000" dirty="0">
                <a:latin typeface="Lucida Console" panose="020B0609040504020204" pitchFamily="49" charset="0"/>
              </a:rPr>
              <a:t>N = 1975,  Events: 358,  Censored: 1617</a:t>
            </a:r>
          </a:p>
          <a:p>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-1333.968,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2675.936</a:t>
            </a:r>
          </a:p>
        </p:txBody>
      </p:sp>
    </p:spTree>
    <p:extLst>
      <p:ext uri="{BB962C8B-B14F-4D97-AF65-F5344CB8AC3E}">
        <p14:creationId xmlns:p14="http://schemas.microsoft.com/office/powerpoint/2010/main" val="1748370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554545"/>
          </a:xfrm>
          <a:prstGeom prst="rect">
            <a:avLst/>
          </a:prstGeom>
        </p:spPr>
        <p:txBody>
          <a:bodyPr wrap="square">
            <a:spAutoFit/>
          </a:bodyPr>
          <a:lstStyle/>
          <a:p>
            <a:r>
              <a:rPr lang="en-US" sz="1000" dirty="0">
                <a:latin typeface="Lucida Console" panose="020B0609040504020204" pitchFamily="49" charset="0"/>
              </a:rPr>
              <a:t>[[3]]</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3.48340   3.25461   3.72826   0.12074        NA        NA        NA</a:t>
            </a:r>
          </a:p>
          <a:p>
            <a:r>
              <a:rPr lang="en-US" sz="1000" dirty="0">
                <a:latin typeface="Lucida Console" panose="020B0609040504020204" pitchFamily="49" charset="0"/>
              </a:rPr>
              <a:t>scale                   NA    8.96768   8.55835   9.39658   0.21376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0.50398    0.00922  -0.04311   0.06155   0.02670   </a:t>
            </a:r>
            <a:r>
              <a:rPr lang="en-US" sz="1000" dirty="0">
                <a:solidFill>
                  <a:srgbClr val="FF0000"/>
                </a:solidFill>
                <a:latin typeface="Lucida Console" panose="020B0609040504020204" pitchFamily="49" charset="0"/>
              </a:rPr>
              <a:t>1.00926</a:t>
            </a:r>
            <a:r>
              <a:rPr lang="en-US" sz="1000" dirty="0">
                <a:latin typeface="Lucida Console" panose="020B0609040504020204" pitchFamily="49" charset="0"/>
              </a:rPr>
              <a:t>   0.95780   1.06348</a:t>
            </a:r>
          </a:p>
          <a:p>
            <a:r>
              <a:rPr lang="en-US" sz="1000" dirty="0">
                <a:latin typeface="Lucida Console" panose="020B0609040504020204" pitchFamily="49" charset="0"/>
              </a:rPr>
              <a:t>female             0.52386   -0.11650  -0.16914  -0.06385   0.02686   0.89003   0.84439   0.93815</a:t>
            </a:r>
          </a:p>
          <a:p>
            <a:endParaRPr lang="en-US" sz="1000" dirty="0">
              <a:latin typeface="Lucida Console" panose="020B0609040504020204" pitchFamily="49" charset="0"/>
            </a:endParaRPr>
          </a:p>
          <a:p>
            <a:r>
              <a:rPr lang="en-US" sz="1000" dirty="0">
                <a:latin typeface="Lucida Console" panose="020B0609040504020204" pitchFamily="49" charset="0"/>
              </a:rPr>
              <a:t>N = 1006,  Events: 468,  Censored: 538</a:t>
            </a:r>
          </a:p>
          <a:p>
            <a:r>
              <a:rPr lang="en-US" sz="1000" dirty="0">
                <a:latin typeface="Lucida Console" panose="020B0609040504020204" pitchFamily="49" charset="0"/>
              </a:rPr>
              <a:t>Total time at risk: 5479.46</a:t>
            </a:r>
          </a:p>
          <a:p>
            <a:r>
              <a:rPr lang="en-US" sz="1000" dirty="0">
                <a:latin typeface="Lucida Console" panose="020B0609040504020204" pitchFamily="49" charset="0"/>
              </a:rPr>
              <a:t>Log-likelihood = -1237.573,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2483.147</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20129447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112</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113</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97004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789357" y="2286000"/>
            <a:ext cx="2377810" cy="415498"/>
            <a:chOff x="4512088" y="2337062"/>
            <a:chExt cx="2377810"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p:cNvCxnSpPr>
            <p:nvPr/>
          </p:nvCxnSpPr>
          <p:spPr>
            <a:xfrm flipH="1">
              <a:off x="4512088" y="2519942"/>
              <a:ext cx="523737" cy="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273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1.420130</a:t>
            </a:r>
          </a:p>
          <a:p>
            <a:r>
              <a:rPr lang="en-US" sz="800" dirty="0">
                <a:latin typeface="Lucida Console" panose="020B0609040504020204" pitchFamily="49" charset="0"/>
              </a:rPr>
              <a:t>2:      1           1          1      1    2  3     1   1.420130 11.238494</a:t>
            </a:r>
          </a:p>
          <a:p>
            <a:r>
              <a:rPr lang="en-US" sz="800" dirty="0">
                <a:latin typeface="Lucida Console" panose="020B0609040504020204" pitchFamily="49" charset="0"/>
              </a:rPr>
              <a:t>3:      1           1          2      1    1  2     0   0.000000  5.711780</a:t>
            </a:r>
          </a:p>
          <a:p>
            <a:r>
              <a:rPr lang="en-US" sz="800" dirty="0">
                <a:latin typeface="Lucida Console" panose="020B0609040504020204" pitchFamily="49" charset="0"/>
              </a:rPr>
              <a:t>4:      1           1          2      1    2  3     1   5.711780 17.169136</a:t>
            </a:r>
          </a:p>
          <a:p>
            <a:r>
              <a:rPr lang="en-US" sz="800" dirty="0">
                <a:latin typeface="Lucida Console" panose="020B0609040504020204" pitchFamily="49" charset="0"/>
              </a:rPr>
              <a:t>5:      1           1          3      1    1  2     0   0.000000  5.249609</a:t>
            </a:r>
          </a:p>
          <a:p>
            <a:r>
              <a:rPr lang="en-US" sz="800" dirty="0">
                <a:latin typeface="Lucida Console" panose="020B0609040504020204" pitchFamily="49" charset="0"/>
              </a:rPr>
              <a:t>6:      1           1          3      1    2  3     1   5.249609  9.059670</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latin typeface="Lucida Console" panose="020B0609040504020204" pitchFamily="49" charset="0"/>
              </a:rPr>
              <a:t>econmod$stateprobs</a:t>
            </a:r>
            <a:r>
              <a:rPr lang="en-US" sz="1100" dirty="0">
                <a:latin typeface="Lucida Console" panose="020B0609040504020204" pitchFamily="49" charset="0"/>
              </a:rPr>
              <a:t>_, labels = </a:t>
            </a:r>
            <a:r>
              <a:rPr lang="en-US" sz="1100" dirty="0">
                <a:solidFill>
                  <a:schemeClr val="tx2"/>
                </a:solidFill>
                <a:latin typeface="Lucida Console" panose="020B0609040504020204" pitchFamily="49" charset="0"/>
              </a:rPr>
              <a:t>labs</a:t>
            </a:r>
            <a:r>
              <a:rPr lang="en-US" sz="1100" dirty="0">
                <a:latin typeface="Lucida Console" panose="020B0609040504020204" pitchFamily="49" charset="0"/>
              </a:rPr>
              <a:t>)</a:t>
            </a:r>
          </a:p>
        </p:txBody>
      </p:sp>
      <p:pic>
        <p:nvPicPr>
          <p:cNvPr id="3" name="Picture 2">
            <a:extLst>
              <a:ext uri="{FF2B5EF4-FFF2-40B4-BE49-F238E27FC236}">
                <a16:creationId xmlns:a16="http://schemas.microsoft.com/office/drawing/2014/main" id="{07789708-08CB-2B4B-852B-9EA6C4B4BBC1}"/>
              </a:ext>
            </a:extLst>
          </p:cNvPr>
          <p:cNvPicPr>
            <a:picLocks noChangeAspect="1"/>
          </p:cNvPicPr>
          <p:nvPr/>
        </p:nvPicPr>
        <p:blipFill>
          <a:blip r:embed="rId2"/>
          <a:stretch>
            <a:fillRect/>
          </a:stretch>
        </p:blipFill>
        <p:spPr>
          <a:xfrm>
            <a:off x="4575093" y="2370637"/>
            <a:ext cx="4410894" cy="2590359"/>
          </a:xfrm>
          <a:prstGeom prst="rect">
            <a:avLst/>
          </a:prstGeom>
        </p:spPr>
      </p:pic>
    </p:spTree>
    <p:extLst>
      <p:ext uri="{BB962C8B-B14F-4D97-AF65-F5344CB8AC3E}">
        <p14:creationId xmlns:p14="http://schemas.microsoft.com/office/powerpoint/2010/main" val="264493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pic>
        <p:nvPicPr>
          <p:cNvPr id="5" name="Picture 4">
            <a:extLst>
              <a:ext uri="{FF2B5EF4-FFF2-40B4-BE49-F238E27FC236}">
                <a16:creationId xmlns:a16="http://schemas.microsoft.com/office/drawing/2014/main" id="{E2727F35-5C11-1C4E-99FC-00B85026A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456" y="890239"/>
            <a:ext cx="3035569" cy="3776722"/>
          </a:xfrm>
          <a:prstGeom prst="rect">
            <a:avLst/>
          </a:prstGeom>
        </p:spPr>
      </p:pic>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3.795199 5.009791</a:t>
            </a:r>
          </a:p>
          <a:p>
            <a:r>
              <a:rPr lang="en-US" sz="1100" dirty="0">
                <a:latin typeface="Lucida Console" panose="020B0609040504020204" pitchFamily="49" charset="0"/>
              </a:rPr>
              <a:t>2:      1           1      1        2  0 3.433499 5.368864</a:t>
            </a:r>
          </a:p>
          <a:p>
            <a:r>
              <a:rPr lang="en-US" sz="1100" dirty="0">
                <a:latin typeface="Lucida Console" panose="020B0609040504020204" pitchFamily="49" charset="0"/>
              </a:rPr>
              <a:t>3:      1           2      1        1  0 4.898627 6.466354</a:t>
            </a:r>
          </a:p>
          <a:p>
            <a:r>
              <a:rPr lang="en-US" sz="1100" dirty="0">
                <a:latin typeface="Lucida Console" panose="020B0609040504020204" pitchFamily="49" charset="0"/>
              </a:rPr>
              <a:t>4:      1           2      1        2  0 3.491527 5.459601</a:t>
            </a:r>
          </a:p>
          <a:p>
            <a:r>
              <a:rPr lang="en-US" sz="1100" dirty="0">
                <a:latin typeface="Lucida Console" panose="020B0609040504020204" pitchFamily="49" charset="0"/>
              </a:rPr>
              <a:t>5:      2           1      1        1  0 3.882274 4.793997</a:t>
            </a:r>
          </a:p>
          <a:p>
            <a:r>
              <a:rPr lang="en-US" sz="1100" dirty="0">
                <a:latin typeface="Lucida Console" panose="020B0609040504020204" pitchFamily="49" charset="0"/>
              </a:rPr>
              <a:t>6:      2           1      1        2  0 3.220405 5.746082</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9124.834</a:t>
            </a:r>
          </a:p>
          <a:p>
            <a:r>
              <a:rPr lang="en-US" sz="1100" dirty="0">
                <a:latin typeface="Lucida Console" panose="020B0609040504020204" pitchFamily="49" charset="0"/>
              </a:rPr>
              <a:t>2:      1           1      1        2 0.03     Drug  8261.846</a:t>
            </a:r>
          </a:p>
          <a:p>
            <a:r>
              <a:rPr lang="en-US" sz="1100" dirty="0">
                <a:latin typeface="Lucida Console" panose="020B0609040504020204" pitchFamily="49" charset="0"/>
              </a:rPr>
              <a:t>3:      1           2      1        1 0.03     Drug 69025.893</a:t>
            </a:r>
          </a:p>
          <a:p>
            <a:r>
              <a:rPr lang="en-US" sz="1100" dirty="0">
                <a:latin typeface="Lucida Console" panose="020B0609040504020204" pitchFamily="49" charset="0"/>
              </a:rPr>
              <a:t>4:      1           2      1        2 0.03     Drug 40511.631</a:t>
            </a:r>
          </a:p>
          <a:p>
            <a:r>
              <a:rPr lang="en-US" sz="1100" dirty="0">
                <a:latin typeface="Lucida Console" panose="020B0609040504020204" pitchFamily="49" charset="0"/>
              </a:rPr>
              <a:t>5:      2           1      1        1 0.03     Drug  8778.825</a:t>
            </a:r>
          </a:p>
          <a:p>
            <a:r>
              <a:rPr lang="en-US" sz="1100" dirty="0">
                <a:latin typeface="Lucida Console" panose="020B0609040504020204" pitchFamily="49" charset="0"/>
              </a:rPr>
              <a:t>6:      2           1      1        2 0.03     Drug  8863.685</a:t>
            </a:r>
          </a:p>
        </p:txBody>
      </p:sp>
    </p:spTree>
    <p:extLst>
      <p:ext uri="{BB962C8B-B14F-4D97-AF65-F5344CB8AC3E}">
        <p14:creationId xmlns:p14="http://schemas.microsoft.com/office/powerpoint/2010/main" val="136128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938719"/>
          </a:xfrm>
          <a:prstGeom prst="rect">
            <a:avLst/>
          </a:prstGeom>
        </p:spPr>
        <p:txBody>
          <a:bodyPr wrap="square">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0.86 (0.56, 1.17)</a:t>
            </a:r>
          </a:p>
          <a:p>
            <a:r>
              <a:rPr lang="en-US" sz="1100" dirty="0">
                <a:latin typeface="Lucida Console" panose="020B0609040504020204" pitchFamily="49" charset="0"/>
              </a:rPr>
              <a:t>2: Incremental costs   92,981 (81,657, 101,697)</a:t>
            </a:r>
          </a:p>
          <a:p>
            <a:r>
              <a:rPr lang="en-US" sz="1100" dirty="0">
                <a:latin typeface="Lucida Console" panose="020B0609040504020204" pitchFamily="49" charset="0"/>
              </a:rPr>
              <a:t>3:   Incremental NMB -50,160 (-61,751, -38,254)</a:t>
            </a:r>
          </a:p>
          <a:p>
            <a:r>
              <a:rPr lang="en-US" sz="1100" dirty="0">
                <a:latin typeface="Lucida Console" panose="020B0609040504020204" pitchFamily="49" charset="0"/>
              </a:rPr>
              <a:t>4:              ICER                    108,571</a:t>
            </a:r>
          </a:p>
        </p:txBody>
      </p:sp>
    </p:spTree>
    <p:extLst>
      <p:ext uri="{BB962C8B-B14F-4D97-AF65-F5344CB8AC3E}">
        <p14:creationId xmlns:p14="http://schemas.microsoft.com/office/powerpoint/2010/main" val="28970600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122</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1C6DB3-6DA5-024E-B4BD-2085133A12FF}"/>
              </a:ext>
            </a:extLst>
          </p:cNvPr>
          <p:cNvPicPr>
            <a:picLocks noChangeAspect="1"/>
          </p:cNvPicPr>
          <p:nvPr/>
        </p:nvPicPr>
        <p:blipFill>
          <a:blip r:embed="rId2"/>
          <a:stretch>
            <a:fillRect/>
          </a:stretch>
        </p:blipFill>
        <p:spPr>
          <a:xfrm>
            <a:off x="457200" y="821606"/>
            <a:ext cx="7872412" cy="4321894"/>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123</a:t>
            </a:fld>
            <a:endParaRPr lang="en-US"/>
          </a:p>
        </p:txBody>
      </p:sp>
    </p:spTree>
    <p:extLst>
      <p:ext uri="{BB962C8B-B14F-4D97-AF65-F5344CB8AC3E}">
        <p14:creationId xmlns:p14="http://schemas.microsoft.com/office/powerpoint/2010/main" val="7089212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124</a:t>
            </a:fld>
            <a:endParaRPr lang="en-US"/>
          </a:p>
        </p:txBody>
      </p:sp>
    </p:spTree>
    <p:extLst>
      <p:ext uri="{BB962C8B-B14F-4D97-AF65-F5344CB8AC3E}">
        <p14:creationId xmlns:p14="http://schemas.microsoft.com/office/powerpoint/2010/main" val="117235750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models</a:t>
            </a:r>
          </a:p>
        </p:txBody>
      </p:sp>
    </p:spTree>
    <p:extLst>
      <p:ext uri="{BB962C8B-B14F-4D97-AF65-F5344CB8AC3E}">
        <p14:creationId xmlns:p14="http://schemas.microsoft.com/office/powerpoint/2010/main" val="205441189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0CD844-0936-FB42-B274-454F982450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126</a:t>
            </a:fld>
            <a:endParaRPr lang="en-US"/>
          </a:p>
        </p:txBody>
      </p:sp>
    </p:spTree>
    <p:extLst>
      <p:ext uri="{BB962C8B-B14F-4D97-AF65-F5344CB8AC3E}">
        <p14:creationId xmlns:p14="http://schemas.microsoft.com/office/powerpoint/2010/main" val="13712188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128</a:t>
            </a:fld>
            <a:endParaRPr lang="en-US"/>
          </a:p>
        </p:txBody>
      </p:sp>
    </p:spTree>
    <p:extLst>
      <p:ext uri="{BB962C8B-B14F-4D97-AF65-F5344CB8AC3E}">
        <p14:creationId xmlns:p14="http://schemas.microsoft.com/office/powerpoint/2010/main" val="2799026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129</a:t>
            </a:fld>
            <a:endParaRPr lang="en-US"/>
          </a:p>
        </p:txBody>
      </p:sp>
    </p:spTree>
    <p:extLst>
      <p:ext uri="{BB962C8B-B14F-4D97-AF65-F5344CB8AC3E}">
        <p14:creationId xmlns:p14="http://schemas.microsoft.com/office/powerpoint/2010/main" val="2919429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130</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131</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132</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133</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136</a:t>
            </a:fld>
            <a:endParaRPr lang="en-US"/>
          </a:p>
        </p:txBody>
      </p:sp>
    </p:spTree>
    <p:extLst>
      <p:ext uri="{BB962C8B-B14F-4D97-AF65-F5344CB8AC3E}">
        <p14:creationId xmlns:p14="http://schemas.microsoft.com/office/powerpoint/2010/main" val="3032907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139</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140</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141</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14</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24</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794960289"/>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accent3"/>
                          </a:solidFill>
                          <a:latin typeface="+mn-lt"/>
                          <a:ea typeface="+mn-ea"/>
                          <a:cs typeface="+mn-cs"/>
                        </a:rPr>
                        <a:t>n-state partitioned survival models**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28</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normAutofit fontScale="62500" lnSpcReduction="20000"/>
          </a:bodyPr>
          <a:lstStyle/>
          <a:p>
            <a:pPr marL="0" indent="0">
              <a:buNone/>
            </a:pPr>
            <a:r>
              <a:rPr lang="en-US" dirty="0"/>
              <a:t>Day 1</a:t>
            </a:r>
          </a:p>
          <a:p>
            <a:r>
              <a:rPr lang="en-US" dirty="0"/>
              <a:t>Introduction</a:t>
            </a:r>
          </a:p>
          <a:p>
            <a:r>
              <a:rPr lang="en-US" dirty="0"/>
              <a:t>Basic model taxonomy</a:t>
            </a:r>
          </a:p>
          <a:p>
            <a:r>
              <a:rPr lang="en-US" dirty="0"/>
              <a:t>Simple Markov cohort model</a:t>
            </a:r>
          </a:p>
          <a:p>
            <a:r>
              <a:rPr lang="en-US" dirty="0"/>
              <a:t>Incorporating PSA</a:t>
            </a:r>
          </a:p>
          <a:p>
            <a:r>
              <a:rPr lang="en-US" dirty="0"/>
              <a:t>Cost-effectiveness analysis</a:t>
            </a:r>
          </a:p>
          <a:p>
            <a:pPr marL="0" indent="0">
              <a:buNone/>
            </a:pPr>
            <a:endParaRPr lang="en-US" dirty="0"/>
          </a:p>
          <a:p>
            <a:pPr marL="0" indent="0">
              <a:buNone/>
            </a:pPr>
            <a:r>
              <a:rPr lang="en-US" dirty="0"/>
              <a:t>Day 2</a:t>
            </a:r>
          </a:p>
          <a:p>
            <a:r>
              <a:rPr lang="en-US" dirty="0"/>
              <a:t>Simple Markov cohort model in hesim</a:t>
            </a:r>
          </a:p>
          <a:p>
            <a:r>
              <a:rPr lang="en-US" dirty="0"/>
              <a:t>Semi-Markov multi-state model</a:t>
            </a:r>
          </a:p>
          <a:p>
            <a:r>
              <a:rPr lang="en-US" dirty="0"/>
              <a:t>Partitioned survival model </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6129339"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60DFD3-4248-344D-858C-11BA00125594}"/>
              </a:ext>
            </a:extLst>
          </p:cNvPr>
          <p:cNvPicPr>
            <a:picLocks noChangeAspect="1"/>
          </p:cNvPicPr>
          <p:nvPr/>
        </p:nvPicPr>
        <p:blipFill>
          <a:blip r:embed="rId2"/>
          <a:stretch>
            <a:fillRect/>
          </a:stretch>
        </p:blipFill>
        <p:spPr>
          <a:xfrm>
            <a:off x="457200" y="798075"/>
            <a:ext cx="7915275" cy="4345425"/>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6" name="Picture 5">
            <a:extLst>
              <a:ext uri="{FF2B5EF4-FFF2-40B4-BE49-F238E27FC236}">
                <a16:creationId xmlns:a16="http://schemas.microsoft.com/office/drawing/2014/main" id="{2829A377-9572-E74D-A835-C86F77B45817}"/>
              </a:ext>
            </a:extLst>
          </p:cNvPr>
          <p:cNvPicPr>
            <a:picLocks noChangeAspect="1"/>
          </p:cNvPicPr>
          <p:nvPr/>
        </p:nvPicPr>
        <p:blipFill>
          <a:blip r:embed="rId2"/>
          <a:stretch>
            <a:fillRect/>
          </a:stretch>
        </p:blipFill>
        <p:spPr>
          <a:xfrm>
            <a:off x="457200" y="794110"/>
            <a:ext cx="7947378" cy="4222390"/>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63149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600075" y="2385010"/>
            <a:ext cx="8543926"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0.8686001 0.1293872    0 0.002012649 0.5003043 0.3847703 0.10868135 0.006244105    0     0</a:t>
            </a:r>
          </a:p>
          <a:p>
            <a:r>
              <a:rPr lang="en-US" sz="1100" dirty="0">
                <a:latin typeface="Lucida Console" panose="020B0609040504020204" pitchFamily="49" charset="0"/>
              </a:rPr>
              <a:t>[2,] 0.8474698 0.1499868    0 0.002543368 0.5146218 0.3964675 0.08375492 0.005155768    0     0</a:t>
            </a:r>
          </a:p>
          <a:p>
            <a:r>
              <a:rPr lang="en-US" sz="1100" dirty="0">
                <a:latin typeface="Lucida Console" panose="020B0609040504020204" pitchFamily="49" charset="0"/>
              </a:rPr>
              <a:t>[3,] 0.8559237 0.1428611    0 0.001215126 0.5117574 0.3775261 0.10868021 0.002036291    0     0</a:t>
            </a:r>
          </a:p>
          <a:p>
            <a:r>
              <a:rPr lang="en-US" sz="1100" dirty="0">
                <a:latin typeface="Lucida Console" panose="020B0609040504020204" pitchFamily="49" charset="0"/>
              </a:rPr>
              <a:t>[4,] 0.8550586 0.1429657    0 0.001975648 0.5139857 0.3777508 0.10303967 0.005223752    0     0</a:t>
            </a:r>
          </a:p>
          <a:p>
            <a:r>
              <a:rPr lang="en-US" sz="1100" dirty="0">
                <a:latin typeface="Lucida Console" panose="020B0609040504020204" pitchFamily="49" charset="0"/>
              </a:rPr>
              <a:t>[5,] 0.8678962 0.1304462    0 0.001657694 0.5164343 0.3815376 0.09725638 0.004771722    0     0</a:t>
            </a:r>
          </a:p>
          <a:p>
            <a:r>
              <a:rPr lang="en-US" sz="1100" dirty="0">
                <a:latin typeface="Lucida Console" panose="020B0609040504020204" pitchFamily="49" charset="0"/>
              </a:rPr>
              <a:t>[6,] 0.8530231 0.1459388    0 0.001038023 0.4991514 0.3750200 0.11846736 0.007361245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0.9786377 0.02136235   0    0    0   1</a:t>
            </a:r>
          </a:p>
          <a:p>
            <a:r>
              <a:rPr lang="en-US" sz="1100" dirty="0">
                <a:latin typeface="Lucida Console" panose="020B0609040504020204" pitchFamily="49" charset="0"/>
              </a:rPr>
              <a:t>[2,] 0.9871702 0.01282980   0    0    0   1</a:t>
            </a:r>
          </a:p>
          <a:p>
            <a:r>
              <a:rPr lang="en-US" sz="1100" dirty="0">
                <a:latin typeface="Lucida Console" panose="020B0609040504020204" pitchFamily="49" charset="0"/>
              </a:rPr>
              <a:t>[3,] 0.9786291 0.02137091   0    0    0   1</a:t>
            </a:r>
          </a:p>
          <a:p>
            <a:r>
              <a:rPr lang="en-US" sz="1100" dirty="0">
                <a:latin typeface="Lucida Console" panose="020B0609040504020204" pitchFamily="49" charset="0"/>
              </a:rPr>
              <a:t>[4,] 0.9809938 0.01900624   0    0    0   1</a:t>
            </a:r>
          </a:p>
          <a:p>
            <a:r>
              <a:rPr lang="en-US" sz="1100" dirty="0">
                <a:latin typeface="Lucida Console" panose="020B0609040504020204" pitchFamily="49" charset="0"/>
              </a:rPr>
              <a:t>[5,] 0.9793886 0.02061141   0    0    0   1</a:t>
            </a:r>
          </a:p>
          <a:p>
            <a:r>
              <a:rPr lang="en-US" sz="1100" dirty="0">
                <a:latin typeface="Lucida Console" panose="020B0609040504020204" pitchFamily="49" charset="0"/>
              </a:rPr>
              <a:t>[6,] 0.9750211 0.02497889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199" y="2059677"/>
            <a:ext cx="8528787" cy="1277273"/>
          </a:xfrm>
          <a:prstGeom prst="rect">
            <a:avLst/>
          </a:prstGeom>
        </p:spPr>
        <p:txBody>
          <a:bodyPr wrap="square">
            <a:spAutoFit/>
          </a:bodyPr>
          <a:lstStyle/>
          <a:p>
            <a:r>
              <a:rPr lang="en-US" sz="1100" dirty="0">
                <a:latin typeface="Lucida Console" panose="020B0609040504020204" pitchFamily="49" charset="0"/>
              </a:rPr>
              <a:t>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639.2051     12000.00</a:t>
            </a:r>
          </a:p>
          <a:p>
            <a:r>
              <a:rPr lang="en-US" sz="1100" dirty="0">
                <a:latin typeface="Lucida Console" panose="020B0609040504020204" pitchFamily="49" charset="0"/>
              </a:rPr>
              <a:t>[2,] 0.8927749 0.1055827 0.000000000 0.001642364 0.9440327   968.8714     11631.35</a:t>
            </a:r>
          </a:p>
          <a:p>
            <a:r>
              <a:rPr lang="en-US" sz="1100" dirty="0">
                <a:latin typeface="Lucida Console" panose="020B0609040504020204" pitchFamily="49" charset="0"/>
              </a:rPr>
              <a:t>[3,] 0.8498706 0.1371191 0.009363733 0.003646603 0.9027066  1072.4091     11269.90</a:t>
            </a:r>
          </a:p>
          <a:p>
            <a:r>
              <a:rPr lang="en-US" sz="1100" dirty="0">
                <a:latin typeface="Lucida Console" panose="020B0609040504020204" pitchFamily="49" charset="0"/>
              </a:rPr>
              <a:t>[4,] 0.8273444 0.1453902 0.021361082 0.005904295 0.8667374  1105.0422     10916.86</a:t>
            </a:r>
          </a:p>
          <a:p>
            <a:r>
              <a:rPr lang="en-US" sz="1100" dirty="0">
                <a:latin typeface="Lucida Console" panose="020B0609040504020204" pitchFamily="49" charset="0"/>
              </a:rPr>
              <a:t>[5,] 0.8113717 0.1463692 0.033882825 0.008376274 0.8332591  1114.3372     10572.54</a:t>
            </a:r>
          </a:p>
          <a:p>
            <a:r>
              <a:rPr lang="en-US" sz="1100" dirty="0">
                <a:latin typeface="Lucida Console" panose="020B0609040504020204" pitchFamily="49" charset="0"/>
              </a:rPr>
              <a:t>[6,] 0.7976015 0.1450801 0.046273111 0.011045289 0.8013670  1114.9710     10236.97</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5" name="Picture 4">
            <a:extLst>
              <a:ext uri="{FF2B5EF4-FFF2-40B4-BE49-F238E27FC236}">
                <a16:creationId xmlns:a16="http://schemas.microsoft.com/office/drawing/2014/main" id="{BEAA5372-C86E-C045-8DEF-2A1F75ABB9FD}"/>
              </a:ext>
            </a:extLst>
          </p:cNvPr>
          <p:cNvPicPr>
            <a:picLocks noChangeAspect="1"/>
          </p:cNvPicPr>
          <p:nvPr/>
        </p:nvPicPr>
        <p:blipFill>
          <a:blip r:embed="rId2"/>
          <a:stretch>
            <a:fillRect/>
          </a:stretch>
        </p:blipFill>
        <p:spPr>
          <a:xfrm>
            <a:off x="1198562" y="1143000"/>
            <a:ext cx="6604000" cy="320040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3" y="2216271"/>
            <a:ext cx="887780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639.2051     12000.00</a:t>
            </a:r>
          </a:p>
          <a:p>
            <a:r>
              <a:rPr lang="en-US" sz="1100" dirty="0">
                <a:latin typeface="Lucida Console" panose="020B0609040504020204" pitchFamily="49" charset="0"/>
              </a:rPr>
              <a:t>2:     1      New      1 0.8927749 0.1055827 0.000000000 0.001642364 0.9440327   968.8714     11631.35</a:t>
            </a:r>
          </a:p>
          <a:p>
            <a:r>
              <a:rPr lang="en-US" sz="1100" dirty="0">
                <a:latin typeface="Lucida Console" panose="020B0609040504020204" pitchFamily="49" charset="0"/>
              </a:rPr>
              <a:t>3:     2      New      1 0.8498706 0.1371191 0.009363733 0.003646603 0.9027066  1072.4091     11269.90</a:t>
            </a:r>
          </a:p>
          <a:p>
            <a:r>
              <a:rPr lang="en-US" sz="1100" dirty="0">
                <a:latin typeface="Lucida Console" panose="020B0609040504020204" pitchFamily="49" charset="0"/>
              </a:rPr>
              <a:t>4:     3      New      1 0.8273444 0.1453902 0.021361082 0.005904295 0.8667374  1105.0422     10916.86</a:t>
            </a:r>
          </a:p>
          <a:p>
            <a:r>
              <a:rPr lang="en-US" sz="1100" dirty="0">
                <a:latin typeface="Lucida Console" panose="020B0609040504020204" pitchFamily="49" charset="0"/>
              </a:rPr>
              <a:t>5:     4      New      1 0.8113717 0.1463692 0.033882825 0.008376274 0.8332591  1114.3372     10572.54</a:t>
            </a:r>
          </a:p>
          <a:p>
            <a:r>
              <a:rPr lang="en-US" sz="1100" dirty="0">
                <a:latin typeface="Lucida Console" panose="020B0609040504020204" pitchFamily="49" charset="0"/>
              </a:rPr>
              <a:t>6:     5      New      1 0.7976015 0.1450801 0.046273111 0.011045289 0.8013670  1114.9710     10236.97</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60</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61</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F1C6E6-59DA-004B-9FFB-8788D2DDDEB6}"/>
              </a:ext>
            </a:extLst>
          </p:cNvPr>
          <p:cNvPicPr>
            <a:picLocks noChangeAspect="1"/>
          </p:cNvPicPr>
          <p:nvPr/>
        </p:nvPicPr>
        <p:blipFill>
          <a:blip r:embed="rId3"/>
          <a:stretch>
            <a:fillRect/>
          </a:stretch>
        </p:blipFill>
        <p:spPr>
          <a:xfrm>
            <a:off x="457200" y="696039"/>
            <a:ext cx="8074025" cy="4447461"/>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62</a:t>
            </a:fld>
            <a:endParaRPr lang="en-US"/>
          </a:p>
        </p:txBody>
      </p:sp>
    </p:spTree>
    <p:extLst>
      <p:ext uri="{BB962C8B-B14F-4D97-AF65-F5344CB8AC3E}">
        <p14:creationId xmlns:p14="http://schemas.microsoft.com/office/powerpoint/2010/main" val="8861927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63</a:t>
            </a:fld>
            <a:endParaRPr lang="en-US"/>
          </a:p>
        </p:txBody>
      </p:sp>
    </p:spTree>
    <p:extLst>
      <p:ext uri="{BB962C8B-B14F-4D97-AF65-F5344CB8AC3E}">
        <p14:creationId xmlns:p14="http://schemas.microsoft.com/office/powerpoint/2010/main" val="9273039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27535517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65</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273514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66</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output</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67</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ce_sim</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23.30567 372636.3</a:t>
            </a:r>
          </a:p>
          <a:p>
            <a:r>
              <a:rPr lang="en-US" sz="1100" dirty="0">
                <a:latin typeface="Lucida Console" panose="020B0609040504020204" pitchFamily="49" charset="0"/>
              </a:rPr>
              <a:t>   2:      1      SOC 21.36614 103030.7</a:t>
            </a:r>
          </a:p>
          <a:p>
            <a:r>
              <a:rPr lang="en-US" sz="1100" dirty="0">
                <a:latin typeface="Lucida Console" panose="020B0609040504020204" pitchFamily="49" charset="0"/>
              </a:rPr>
              <a:t>   3:      2      New 23.49382 380159.8</a:t>
            </a:r>
          </a:p>
          <a:p>
            <a:r>
              <a:rPr lang="en-US" sz="1100" dirty="0">
                <a:latin typeface="Lucida Console" panose="020B0609040504020204" pitchFamily="49" charset="0"/>
              </a:rPr>
              <a:t>   4:      2      SOC 22.71959 104017.1</a:t>
            </a:r>
          </a:p>
          <a:p>
            <a:r>
              <a:rPr lang="en-US" sz="1100" dirty="0">
                <a:latin typeface="Lucida Console" panose="020B0609040504020204" pitchFamily="49" charset="0"/>
              </a:rPr>
              <a:t>   5:      3      New 23.35243 463270.5</a:t>
            </a:r>
          </a:p>
          <a:p>
            <a:r>
              <a:rPr lang="en-US" sz="1100" dirty="0">
                <a:latin typeface="Lucida Console" panose="020B0609040504020204" pitchFamily="49" charset="0"/>
              </a:rPr>
              <a:t>  ---                                  </a:t>
            </a:r>
          </a:p>
          <a:p>
            <a:r>
              <a:rPr lang="en-US" sz="1100" dirty="0">
                <a:latin typeface="Lucida Console" panose="020B0609040504020204" pitchFamily="49" charset="0"/>
              </a:rPr>
              <a:t>1996:    998      SOC 20.63295 166641.1</a:t>
            </a:r>
          </a:p>
          <a:p>
            <a:r>
              <a:rPr lang="en-US" sz="1100" dirty="0">
                <a:latin typeface="Lucida Console" panose="020B0609040504020204" pitchFamily="49" charset="0"/>
              </a:rPr>
              <a:t>1997:    999      New 21.82111 356686.6</a:t>
            </a:r>
          </a:p>
          <a:p>
            <a:r>
              <a:rPr lang="en-US" sz="1100" dirty="0">
                <a:latin typeface="Lucida Console" panose="020B0609040504020204" pitchFamily="49" charset="0"/>
              </a:rPr>
              <a:t>1998:    999      SOC 19.58578 104643.0</a:t>
            </a:r>
          </a:p>
          <a:p>
            <a:r>
              <a:rPr lang="en-US" sz="1100" dirty="0">
                <a:latin typeface="Lucida Console" panose="020B0609040504020204" pitchFamily="49" charset="0"/>
              </a:rPr>
              <a:t>1999:   1000      New 23.03594 559476.0</a:t>
            </a:r>
          </a:p>
          <a:p>
            <a:r>
              <a:rPr lang="en-US" sz="1100" dirty="0">
                <a:latin typeface="Lucida Console" panose="020B0609040504020204" pitchFamily="49" charset="0"/>
              </a:rPr>
              <a:t>2000:   1000      SOC 21.79923 320811.6</a:t>
            </a:r>
          </a:p>
        </p:txBody>
      </p:sp>
    </p:spTree>
    <p:extLst>
      <p:ext uri="{BB962C8B-B14F-4D97-AF65-F5344CB8AC3E}">
        <p14:creationId xmlns:p14="http://schemas.microsoft.com/office/powerpoint/2010/main" val="14754948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Incremental cost-effectiveness ratio</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68</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ce_sim_wider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a:t>
            </a:r>
          </a:p>
          <a:p>
            <a:r>
              <a:rPr lang="en-US" sz="1100" dirty="0">
                <a:latin typeface="Lucida Console" panose="020B0609040504020204" pitchFamily="49" charset="0"/>
              </a:rPr>
              <a:t>   2:      2   23.49382   22.71959   380159.8  104017.07</a:t>
            </a:r>
          </a:p>
          <a:p>
            <a:r>
              <a:rPr lang="en-US" sz="1100" dirty="0">
                <a:latin typeface="Lucida Console" panose="020B0609040504020204" pitchFamily="49" charset="0"/>
              </a:rPr>
              <a:t>   3:      3   23.35243   21.81066   463270.5  207518.50</a:t>
            </a:r>
          </a:p>
          <a:p>
            <a:r>
              <a:rPr lang="en-US" sz="1100" dirty="0">
                <a:latin typeface="Lucida Console" panose="020B0609040504020204" pitchFamily="49" charset="0"/>
              </a:rPr>
              <a:t>   4:      4   23.49622   21.45324   680491.2  474308.21</a:t>
            </a:r>
          </a:p>
          <a:p>
            <a:r>
              <a:rPr lang="en-US" sz="1100" dirty="0">
                <a:latin typeface="Lucida Console" panose="020B0609040504020204" pitchFamily="49" charset="0"/>
              </a:rPr>
              <a:t>   5:      5   24.11580   22.73777   492869.3  239480.34</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a:t>
            </a:r>
          </a:p>
          <a:p>
            <a:r>
              <a:rPr lang="en-US" sz="1100" dirty="0">
                <a:latin typeface="Lucida Console" panose="020B0609040504020204" pitchFamily="49" charset="0"/>
              </a:rPr>
              <a:t> 997:    997   24.22340   22.48457   379255.5   93578.69</a:t>
            </a:r>
          </a:p>
          <a:p>
            <a:r>
              <a:rPr lang="en-US" sz="1100" dirty="0">
                <a:latin typeface="Lucida Console" panose="020B0609040504020204" pitchFamily="49" charset="0"/>
              </a:rPr>
              <a:t> 998:    998   22.22956   20.63295   452278.4  166641.12</a:t>
            </a:r>
          </a:p>
          <a:p>
            <a:r>
              <a:rPr lang="en-US" sz="1100" dirty="0">
                <a:latin typeface="Lucida Console" panose="020B0609040504020204" pitchFamily="49" charset="0"/>
              </a:rPr>
              <a:t> 999:    999   21.82111   19.58578   356686.6  104642.99</a:t>
            </a:r>
          </a:p>
          <a:p>
            <a:r>
              <a:rPr lang="en-US" sz="1100" dirty="0">
                <a:latin typeface="Lucida Console" panose="020B0609040504020204" pitchFamily="49" charset="0"/>
              </a:rPr>
              <a:t>1000:   1000   23.03594   21.79923   559476.0  320811.62</a:t>
            </a:r>
          </a:p>
        </p:txBody>
      </p:sp>
    </p:spTree>
    <p:extLst>
      <p:ext uri="{BB962C8B-B14F-4D97-AF65-F5344CB8AC3E}">
        <p14:creationId xmlns:p14="http://schemas.microsoft.com/office/powerpoint/2010/main" val="2791577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Incremental cost-effectiveness ratio</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69</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125028.7</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 269605.6 1.9395308</a:t>
            </a:r>
          </a:p>
          <a:p>
            <a:r>
              <a:rPr lang="en-US" sz="1100" dirty="0">
                <a:latin typeface="Lucida Console" panose="020B0609040504020204" pitchFamily="49" charset="0"/>
              </a:rPr>
              <a:t>   2:      2   23.49382   22.71959   380159.8  104017.07 276142.7 0.7742344</a:t>
            </a:r>
          </a:p>
          <a:p>
            <a:r>
              <a:rPr lang="en-US" sz="1100" dirty="0">
                <a:latin typeface="Lucida Console" panose="020B0609040504020204" pitchFamily="49" charset="0"/>
              </a:rPr>
              <a:t>   3:      3   23.35243   21.81066   463270.5  207518.50 255752.0 1.5417635</a:t>
            </a:r>
          </a:p>
          <a:p>
            <a:r>
              <a:rPr lang="en-US" sz="1100" dirty="0">
                <a:latin typeface="Lucida Console" panose="020B0609040504020204" pitchFamily="49" charset="0"/>
              </a:rPr>
              <a:t>   4:      4   23.49622   21.45324   680491.2  474308.21 206183.0 2.0429732</a:t>
            </a:r>
          </a:p>
          <a:p>
            <a:r>
              <a:rPr lang="en-US" sz="1100" dirty="0">
                <a:latin typeface="Lucida Console" panose="020B0609040504020204" pitchFamily="49" charset="0"/>
              </a:rPr>
              <a:t>   5:      5   24.11580   22.73777   492869.3  239480.34 253388.9 1.3780308</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 242269.1 2.1896429</a:t>
            </a:r>
          </a:p>
          <a:p>
            <a:r>
              <a:rPr lang="en-US" sz="1100" dirty="0">
                <a:latin typeface="Lucida Console" panose="020B0609040504020204" pitchFamily="49" charset="0"/>
              </a:rPr>
              <a:t> 997:    997   24.22340   22.48457   379255.5   93578.69 285676.8 1.7388263</a:t>
            </a:r>
          </a:p>
          <a:p>
            <a:r>
              <a:rPr lang="en-US" sz="1100" dirty="0">
                <a:latin typeface="Lucida Console" panose="020B0609040504020204" pitchFamily="49" charset="0"/>
              </a:rPr>
              <a:t> 998:    998   22.22956   20.63295   452278.4  166641.12 285637.3 1.5966079</a:t>
            </a:r>
          </a:p>
          <a:p>
            <a:r>
              <a:rPr lang="en-US" sz="1100" dirty="0">
                <a:latin typeface="Lucida Console" panose="020B0609040504020204" pitchFamily="49" charset="0"/>
              </a:rPr>
              <a:t> 999:    999   21.82111   19.58578   356686.6  104642.99 252043.6 2.2353267</a:t>
            </a:r>
          </a:p>
          <a:p>
            <a:r>
              <a:rPr lang="en-US" sz="1100" dirty="0">
                <a:latin typeface="Lucida Console" panose="020B0609040504020204" pitchFamily="49" charset="0"/>
              </a:rPr>
              <a:t>1000:   1000   23.03594   21.79923   559476.0  320811.62 238664.4 1.2367111</a:t>
            </a:r>
          </a:p>
        </p:txBody>
      </p:sp>
      <p:sp>
        <p:nvSpPr>
          <p:cNvPr id="8" name="Rectangle 7">
            <a:extLst>
              <a:ext uri="{FF2B5EF4-FFF2-40B4-BE49-F238E27FC236}">
                <a16:creationId xmlns:a16="http://schemas.microsoft.com/office/drawing/2014/main" id="{C4CB8864-FB89-4344-AEBC-0C16300B8067}"/>
              </a:ext>
            </a:extLst>
          </p:cNvPr>
          <p:cNvSpPr/>
          <p:nvPr/>
        </p:nvSpPr>
        <p:spPr>
          <a:xfrm>
            <a:off x="5302393" y="1532580"/>
            <a:ext cx="1612757"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a:bodyPr>
          <a:lstStyle/>
          <a:p>
            <a:r>
              <a:rPr lang="en-US" dirty="0" err="1">
                <a:solidFill>
                  <a:schemeClr val="accent2"/>
                </a:solidFill>
                <a:latin typeface="Lucida Console" panose="020B0609040504020204" pitchFamily="49" charset="0"/>
                <a:ea typeface="+mj-ea"/>
              </a:rPr>
              <a:t>hesim</a:t>
            </a:r>
            <a:r>
              <a:rPr lang="en-US" dirty="0"/>
              <a:t> can be used to perform CEA and summarize decision uncertainty</a:t>
            </a:r>
          </a:p>
          <a:p>
            <a:pPr marL="0" indent="0">
              <a:buNone/>
            </a:pPr>
            <a:endParaRPr lang="en-US" dirty="0"/>
          </a:p>
          <a:p>
            <a:r>
              <a:rPr lang="en-US" dirty="0"/>
              <a:t>Implementation via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Both are ”generic” functions that work with (</a:t>
            </a:r>
            <a:r>
              <a:rPr lang="en-US" dirty="0" err="1"/>
              <a:t>i</a:t>
            </a:r>
            <a:r>
              <a:rPr lang="en-US" dirty="0"/>
              <a:t>) data frame like objects or (ii) “</a:t>
            </a:r>
            <a:r>
              <a:rPr lang="en-US" dirty="0" err="1"/>
              <a:t>ce</a:t>
            </a:r>
            <a:r>
              <a:rPr lang="en-US" dirty="0"/>
              <a:t>” objects </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spTree>
    <p:extLst>
      <p:ext uri="{BB962C8B-B14F-4D97-AF65-F5344CB8AC3E}">
        <p14:creationId xmlns:p14="http://schemas.microsoft.com/office/powerpoint/2010/main" val="37339996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71</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3807315" y="1700575"/>
            <a:ext cx="4933213" cy="246221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p>
          <a:p>
            <a:r>
              <a:rPr lang="en-US" sz="1100" dirty="0">
                <a:solidFill>
                  <a:srgbClr val="2E6FBB"/>
                </a:solidFill>
                <a:latin typeface="Lucida Console" panose="020B0609040504020204" pitchFamily="49" charset="0"/>
              </a:rPr>
              <a:t>  </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a:t>
            </a:r>
            <a:r>
              <a:rPr lang="en-US" sz="1100" dirty="0">
                <a:solidFill>
                  <a:schemeClr val="accent6"/>
                </a:solidFill>
                <a:latin typeface="Lucida Console" panose="020B0609040504020204" pitchFamily="49" charset="0"/>
              </a:rPr>
              <a:t>SOC”</a:t>
            </a:r>
            <a:r>
              <a:rPr lang="en-US" sz="1100" dirty="0">
                <a:latin typeface="Lucida Console" panose="020B0609040504020204" pitchFamily="49" charset="0"/>
              </a:rPr>
              <a:t>, </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a:t>
            </a:r>
          </a:p>
          <a:p>
            <a:r>
              <a:rPr lang="en-US" sz="1100" dirty="0">
                <a:latin typeface="Lucida Console" panose="020B0609040504020204" pitchFamily="49" charset="0"/>
              </a:rPr>
              <a:t>  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p>
          <a:p>
            <a:r>
              <a:rPr lang="en-US" sz="1100" dirty="0">
                <a:solidFill>
                  <a:srgbClr val="2E6FBB"/>
                </a:solidFill>
                <a:latin typeface="Lucida Console" panose="020B0609040504020204" pitchFamily="49" charset="0"/>
              </a:rPr>
              <a:t>  </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19475910-41BD-B54D-AC79-C66024252DED}"/>
              </a:ext>
            </a:extLst>
          </p:cNvPr>
          <p:cNvSpPr/>
          <p:nvPr/>
        </p:nvSpPr>
        <p:spPr>
          <a:xfrm>
            <a:off x="198804" y="1978750"/>
            <a:ext cx="3357195" cy="1938992"/>
          </a:xfrm>
          <a:prstGeom prst="rect">
            <a:avLst/>
          </a:prstGeom>
        </p:spPr>
        <p:txBody>
          <a:bodyPr wrap="square">
            <a:spAutoFit/>
          </a:bodyPr>
          <a:lstStyle/>
          <a:p>
            <a:r>
              <a:rPr lang="en-US" sz="1000" dirty="0">
                <a:latin typeface="Lucida Console" panose="020B0609040504020204" pitchFamily="49" charset="0"/>
              </a:rPr>
              <a:t>      sample strategy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endParaRPr lang="en-US" sz="1000" dirty="0">
              <a:latin typeface="Lucida Console" panose="020B0609040504020204" pitchFamily="49" charset="0"/>
            </a:endParaRPr>
          </a:p>
          <a:p>
            <a:r>
              <a:rPr lang="en-US" sz="1000" dirty="0">
                <a:latin typeface="Lucida Console" panose="020B0609040504020204" pitchFamily="49" charset="0"/>
              </a:rPr>
              <a:t>   1:      1      New 23.30567 372636.3</a:t>
            </a:r>
          </a:p>
          <a:p>
            <a:r>
              <a:rPr lang="en-US" sz="1000" dirty="0">
                <a:latin typeface="Lucida Console" panose="020B0609040504020204" pitchFamily="49" charset="0"/>
              </a:rPr>
              <a:t>   2:      1      SOC 21.36614 103030.7</a:t>
            </a:r>
          </a:p>
          <a:p>
            <a:r>
              <a:rPr lang="en-US" sz="1000" dirty="0">
                <a:latin typeface="Lucida Console" panose="020B0609040504020204" pitchFamily="49" charset="0"/>
              </a:rPr>
              <a:t>   3:      2      New 23.49382 380159.8</a:t>
            </a:r>
          </a:p>
          <a:p>
            <a:r>
              <a:rPr lang="en-US" sz="1000" dirty="0">
                <a:latin typeface="Lucida Console" panose="020B0609040504020204" pitchFamily="49" charset="0"/>
              </a:rPr>
              <a:t>   4:      2      SOC 22.71959 104017.1</a:t>
            </a:r>
          </a:p>
          <a:p>
            <a:r>
              <a:rPr lang="en-US" sz="1000" dirty="0">
                <a:latin typeface="Lucida Console" panose="020B0609040504020204" pitchFamily="49" charset="0"/>
              </a:rPr>
              <a:t>   5:      3      New 23.35243 463270.5</a:t>
            </a:r>
          </a:p>
          <a:p>
            <a:r>
              <a:rPr lang="en-US" sz="1000" dirty="0">
                <a:latin typeface="Lucida Console" panose="020B0609040504020204" pitchFamily="49" charset="0"/>
              </a:rPr>
              <a:t>  ---                                  </a:t>
            </a:r>
          </a:p>
          <a:p>
            <a:r>
              <a:rPr lang="en-US" sz="1000" dirty="0">
                <a:latin typeface="Lucida Console" panose="020B0609040504020204" pitchFamily="49" charset="0"/>
              </a:rPr>
              <a:t>1996:    998      SOC 20.63295 166641.1</a:t>
            </a:r>
          </a:p>
          <a:p>
            <a:r>
              <a:rPr lang="en-US" sz="1000" dirty="0">
                <a:latin typeface="Lucida Console" panose="020B0609040504020204" pitchFamily="49" charset="0"/>
              </a:rPr>
              <a:t>1997:    999      New 21.82111 356686.6</a:t>
            </a:r>
          </a:p>
          <a:p>
            <a:r>
              <a:rPr lang="en-US" sz="1000" dirty="0">
                <a:latin typeface="Lucida Console" panose="020B0609040504020204" pitchFamily="49" charset="0"/>
              </a:rPr>
              <a:t>1998:    999      SOC 19.58578 104643.0</a:t>
            </a:r>
          </a:p>
          <a:p>
            <a:r>
              <a:rPr lang="en-US" sz="1000" dirty="0">
                <a:latin typeface="Lucida Console" panose="020B0609040504020204" pitchFamily="49" charset="0"/>
              </a:rPr>
              <a:t>1999:   1000      New 23.03594 559476.0</a:t>
            </a:r>
          </a:p>
          <a:p>
            <a:r>
              <a:rPr lang="en-US" sz="1000" dirty="0">
                <a:latin typeface="Lucida Console" panose="020B0609040504020204" pitchFamily="49" charset="0"/>
              </a:rPr>
              <a:t>2000:   1000      SOC 21.79923 320811.6</a:t>
            </a:r>
          </a:p>
        </p:txBody>
      </p:sp>
      <p:sp>
        <p:nvSpPr>
          <p:cNvPr id="3" name="Rectangle 2">
            <a:extLst>
              <a:ext uri="{FF2B5EF4-FFF2-40B4-BE49-F238E27FC236}">
                <a16:creationId xmlns:a16="http://schemas.microsoft.com/office/drawing/2014/main" id="{F1F22F5B-7420-1A4D-AB88-3A11C3ADDB8D}"/>
              </a:ext>
            </a:extLst>
          </p:cNvPr>
          <p:cNvSpPr/>
          <p:nvPr/>
        </p:nvSpPr>
        <p:spPr>
          <a:xfrm>
            <a:off x="457200" y="1717140"/>
            <a:ext cx="779381" cy="261610"/>
          </a:xfrm>
          <a:prstGeom prst="rect">
            <a:avLst/>
          </a:prstGeom>
        </p:spPr>
        <p:txBody>
          <a:bodyPr wrap="none">
            <a:spAutoFit/>
          </a:bodyPr>
          <a:lstStyle/>
          <a:p>
            <a:r>
              <a:rPr lang="en-US" sz="1100" dirty="0" err="1">
                <a:solidFill>
                  <a:srgbClr val="2E6FBB"/>
                </a:solidFill>
                <a:latin typeface="Lucida Console" panose="020B0609040504020204" pitchFamily="49" charset="0"/>
              </a:rPr>
              <a:t>ce_sim</a:t>
            </a:r>
            <a:r>
              <a:rPr lang="en-US" sz="1100" dirty="0">
                <a:solidFill>
                  <a:srgbClr val="2E6FBB"/>
                </a:solidFill>
                <a:latin typeface="Lucida Console" panose="020B0609040504020204" pitchFamily="49" charset="0"/>
              </a:rPr>
              <a:t>:</a:t>
            </a:r>
            <a:endParaRPr lang="en-US" sz="1100" dirty="0"/>
          </a:p>
        </p:txBody>
      </p:sp>
    </p:spTree>
    <p:extLst>
      <p:ext uri="{BB962C8B-B14F-4D97-AF65-F5344CB8AC3E}">
        <p14:creationId xmlns:p14="http://schemas.microsoft.com/office/powerpoint/2010/main" val="37429848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Incremental cost-effectiveness ratio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6" name="Rectangle 5">
            <a:extLst>
              <a:ext uri="{FF2B5EF4-FFF2-40B4-BE49-F238E27FC236}">
                <a16:creationId xmlns:a16="http://schemas.microsoft.com/office/drawing/2014/main" id="{367E02F7-6305-E84D-ACAB-4F849E0CDBCE}"/>
              </a:ext>
            </a:extLst>
          </p:cNvPr>
          <p:cNvSpPr/>
          <p:nvPr/>
        </p:nvSpPr>
        <p:spPr>
          <a:xfrm>
            <a:off x="514442" y="1315387"/>
            <a:ext cx="6008335"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b="1"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a:t>
            </a:r>
            <a:r>
              <a:rPr lang="en-US" sz="1100" b="1" dirty="0">
                <a:latin typeface="Lucida Console" panose="020B0609040504020204" pitchFamily="49" charset="0"/>
              </a:rPr>
              <a:t> %&gt;%</a:t>
            </a:r>
          </a:p>
          <a:p>
            <a:r>
              <a:rPr lang="en-US" sz="1100" b="1" dirty="0">
                <a:latin typeface="Lucida Console" panose="020B0609040504020204" pitchFamily="49" charset="0"/>
              </a:rPr>
              <a:t>  format()</a:t>
            </a:r>
          </a:p>
        </p:txBody>
      </p:sp>
      <p:pic>
        <p:nvPicPr>
          <p:cNvPr id="13" name="Picture 12">
            <a:extLst>
              <a:ext uri="{FF2B5EF4-FFF2-40B4-BE49-F238E27FC236}">
                <a16:creationId xmlns:a16="http://schemas.microsoft.com/office/drawing/2014/main" id="{CF63B790-FB9E-604A-BE0D-808117A30676}"/>
              </a:ext>
            </a:extLst>
          </p:cNvPr>
          <p:cNvPicPr>
            <a:picLocks noChangeAspect="1"/>
          </p:cNvPicPr>
          <p:nvPr/>
        </p:nvPicPr>
        <p:blipFill>
          <a:blip r:embed="rId2"/>
          <a:stretch>
            <a:fillRect/>
          </a:stretch>
        </p:blipFill>
        <p:spPr>
          <a:xfrm>
            <a:off x="762000" y="1918661"/>
            <a:ext cx="4648200" cy="1092200"/>
          </a:xfrm>
          <a:prstGeom prst="rect">
            <a:avLst/>
          </a:prstGeom>
        </p:spPr>
      </p:pic>
    </p:spTree>
    <p:extLst>
      <p:ext uri="{BB962C8B-B14F-4D97-AF65-F5344CB8AC3E}">
        <p14:creationId xmlns:p14="http://schemas.microsoft.com/office/powerpoint/2010/main" val="18357671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Representing decision uncertainty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629587" y="871886"/>
            <a:ext cx="2031325"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plot_ceplane</a:t>
            </a:r>
            <a:r>
              <a:rPr lang="en-US" sz="1000" dirty="0">
                <a:latin typeface="Lucida Console" panose="020B0609040504020204" pitchFamily="49" charset="0"/>
              </a:rPr>
              <a:t>(</a:t>
            </a:r>
            <a:r>
              <a:rPr lang="en-US" sz="1000" b="1" dirty="0" err="1">
                <a:solidFill>
                  <a:srgbClr val="2E6FBB"/>
                </a:solidFill>
                <a:latin typeface="Lucida Console" panose="020B0609040504020204" pitchFamily="49" charset="0"/>
              </a:rPr>
              <a:t>cea_pw_out</a:t>
            </a:r>
            <a:r>
              <a:rPr lang="en-US" sz="1000" dirty="0">
                <a:latin typeface="Lucida Console" panose="020B0609040504020204" pitchFamily="49" charset="0"/>
              </a:rPr>
              <a:t>)</a:t>
            </a:r>
          </a:p>
        </p:txBody>
      </p:sp>
      <p:pic>
        <p:nvPicPr>
          <p:cNvPr id="7" name="Picture 6">
            <a:extLst>
              <a:ext uri="{FF2B5EF4-FFF2-40B4-BE49-F238E27FC236}">
                <a16:creationId xmlns:a16="http://schemas.microsoft.com/office/drawing/2014/main" id="{F7BB4D47-854A-AB4E-85CA-B29DE283D85D}"/>
              </a:ext>
            </a:extLst>
          </p:cNvPr>
          <p:cNvPicPr>
            <a:picLocks noChangeAspect="1"/>
          </p:cNvPicPr>
          <p:nvPr/>
        </p:nvPicPr>
        <p:blipFill>
          <a:blip r:embed="rId2"/>
          <a:stretch>
            <a:fillRect/>
          </a:stretch>
        </p:blipFill>
        <p:spPr>
          <a:xfrm>
            <a:off x="777244" y="1216076"/>
            <a:ext cx="2670494" cy="1826617"/>
          </a:xfrm>
          <a:prstGeom prst="rect">
            <a:avLst/>
          </a:prstGeom>
        </p:spPr>
      </p:pic>
      <p:sp>
        <p:nvSpPr>
          <p:cNvPr id="8" name="Rectangle 7">
            <a:extLst>
              <a:ext uri="{FF2B5EF4-FFF2-40B4-BE49-F238E27FC236}">
                <a16:creationId xmlns:a16="http://schemas.microsoft.com/office/drawing/2014/main" id="{F852382E-B2C4-4841-98D9-CC7F414B0A41}"/>
              </a:ext>
            </a:extLst>
          </p:cNvPr>
          <p:cNvSpPr/>
          <p:nvPr/>
        </p:nvSpPr>
        <p:spPr>
          <a:xfrm>
            <a:off x="629587" y="3042693"/>
            <a:ext cx="3185487"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plot_ceac</a:t>
            </a:r>
            <a:r>
              <a:rPr lang="en-US" sz="1000" dirty="0">
                <a:latin typeface="Lucida Console" panose="020B0609040504020204" pitchFamily="49" charset="0"/>
              </a:rPr>
              <a:t>(</a:t>
            </a:r>
            <a:r>
              <a:rPr lang="en-US" sz="1000" b="1" dirty="0" err="1">
                <a:solidFill>
                  <a:srgbClr val="2E6FBB"/>
                </a:solidFill>
                <a:latin typeface="Lucida Console" panose="020B0609040504020204" pitchFamily="49" charset="0"/>
              </a:rPr>
              <a:t>cea_pw_out</a:t>
            </a:r>
            <a:r>
              <a:rPr lang="en-US" sz="1000" dirty="0">
                <a:latin typeface="Lucida Console" panose="020B0609040504020204" pitchFamily="49" charset="0"/>
              </a:rPr>
              <a:t>)</a:t>
            </a:r>
          </a:p>
        </p:txBody>
      </p:sp>
      <p:pic>
        <p:nvPicPr>
          <p:cNvPr id="10" name="Picture 9">
            <a:extLst>
              <a:ext uri="{FF2B5EF4-FFF2-40B4-BE49-F238E27FC236}">
                <a16:creationId xmlns:a16="http://schemas.microsoft.com/office/drawing/2014/main" id="{1F601F41-E354-B346-8E87-C40483BA96A3}"/>
              </a:ext>
            </a:extLst>
          </p:cNvPr>
          <p:cNvPicPr>
            <a:picLocks noChangeAspect="1"/>
          </p:cNvPicPr>
          <p:nvPr/>
        </p:nvPicPr>
        <p:blipFill>
          <a:blip r:embed="rId3"/>
          <a:stretch>
            <a:fillRect/>
          </a:stretch>
        </p:blipFill>
        <p:spPr>
          <a:xfrm>
            <a:off x="777244" y="3314700"/>
            <a:ext cx="2673685" cy="1828800"/>
          </a:xfrm>
          <a:prstGeom prst="rect">
            <a:avLst/>
          </a:prstGeom>
        </p:spPr>
      </p:pic>
      <p:sp>
        <p:nvSpPr>
          <p:cNvPr id="11" name="Rectangle 10">
            <a:extLst>
              <a:ext uri="{FF2B5EF4-FFF2-40B4-BE49-F238E27FC236}">
                <a16:creationId xmlns:a16="http://schemas.microsoft.com/office/drawing/2014/main" id="{3B402215-E581-0F40-ACDF-2A373BB46329}"/>
              </a:ext>
            </a:extLst>
          </p:cNvPr>
          <p:cNvSpPr/>
          <p:nvPr/>
        </p:nvSpPr>
        <p:spPr>
          <a:xfrm>
            <a:off x="5247467" y="869255"/>
            <a:ext cx="1569660"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plot_ceaf</a:t>
            </a:r>
            <a:r>
              <a:rPr lang="en-US" sz="1000" dirty="0">
                <a:latin typeface="Lucida Console" panose="020B0609040504020204" pitchFamily="49" charset="0"/>
              </a:rPr>
              <a:t>(</a:t>
            </a:r>
            <a:r>
              <a:rPr lang="en-US" sz="1000" b="1" dirty="0" err="1">
                <a:solidFill>
                  <a:srgbClr val="2E6FBB"/>
                </a:solidFill>
                <a:latin typeface="Lucida Console" panose="020B0609040504020204" pitchFamily="49" charset="0"/>
              </a:rPr>
              <a:t>cea_out</a:t>
            </a:r>
            <a:r>
              <a:rPr lang="en-US" sz="1000" dirty="0">
                <a:latin typeface="Lucida Console" panose="020B0609040504020204" pitchFamily="49" charset="0"/>
              </a:rPr>
              <a:t>)</a:t>
            </a:r>
          </a:p>
        </p:txBody>
      </p:sp>
      <p:pic>
        <p:nvPicPr>
          <p:cNvPr id="13" name="Picture 12">
            <a:extLst>
              <a:ext uri="{FF2B5EF4-FFF2-40B4-BE49-F238E27FC236}">
                <a16:creationId xmlns:a16="http://schemas.microsoft.com/office/drawing/2014/main" id="{DA7B4899-6631-0B41-A551-FC014826984E}"/>
              </a:ext>
            </a:extLst>
          </p:cNvPr>
          <p:cNvPicPr>
            <a:picLocks noChangeAspect="1"/>
          </p:cNvPicPr>
          <p:nvPr/>
        </p:nvPicPr>
        <p:blipFill>
          <a:blip r:embed="rId4"/>
          <a:stretch>
            <a:fillRect/>
          </a:stretch>
        </p:blipFill>
        <p:spPr>
          <a:xfrm>
            <a:off x="5527471" y="1216076"/>
            <a:ext cx="2673684" cy="1828800"/>
          </a:xfrm>
          <a:prstGeom prst="rect">
            <a:avLst/>
          </a:prstGeom>
        </p:spPr>
      </p:pic>
      <p:sp>
        <p:nvSpPr>
          <p:cNvPr id="14" name="Rectangle 13">
            <a:extLst>
              <a:ext uri="{FF2B5EF4-FFF2-40B4-BE49-F238E27FC236}">
                <a16:creationId xmlns:a16="http://schemas.microsoft.com/office/drawing/2014/main" id="{806B8B48-5B8F-9141-9CBF-1C7AAFE629E9}"/>
              </a:ext>
            </a:extLst>
          </p:cNvPr>
          <p:cNvSpPr/>
          <p:nvPr/>
        </p:nvSpPr>
        <p:spPr>
          <a:xfrm>
            <a:off x="5247467" y="3042692"/>
            <a:ext cx="3182112"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plot_evpi</a:t>
            </a:r>
            <a:r>
              <a:rPr lang="en-US" sz="1000" dirty="0">
                <a:latin typeface="Lucida Console" panose="020B0609040504020204" pitchFamily="49" charset="0"/>
              </a:rPr>
              <a:t>(</a:t>
            </a:r>
            <a:r>
              <a:rPr lang="en-US" sz="1000" b="1" dirty="0" err="1">
                <a:solidFill>
                  <a:srgbClr val="2E6FBB"/>
                </a:solidFill>
                <a:latin typeface="Lucida Console" panose="020B0609040504020204" pitchFamily="49" charset="0"/>
              </a:rPr>
              <a:t>cea_out</a:t>
            </a:r>
            <a:r>
              <a:rPr lang="en-US" sz="1000" dirty="0">
                <a:latin typeface="Lucida Console" panose="020B0609040504020204" pitchFamily="49" charset="0"/>
              </a:rPr>
              <a:t>)</a:t>
            </a:r>
          </a:p>
        </p:txBody>
      </p:sp>
      <p:pic>
        <p:nvPicPr>
          <p:cNvPr id="18" name="Picture 17">
            <a:extLst>
              <a:ext uri="{FF2B5EF4-FFF2-40B4-BE49-F238E27FC236}">
                <a16:creationId xmlns:a16="http://schemas.microsoft.com/office/drawing/2014/main" id="{AB3C57AE-9B56-934D-BBF5-3C5B4DF14A91}"/>
              </a:ext>
            </a:extLst>
          </p:cNvPr>
          <p:cNvPicPr>
            <a:picLocks noChangeAspect="1"/>
          </p:cNvPicPr>
          <p:nvPr/>
        </p:nvPicPr>
        <p:blipFill>
          <a:blip r:embed="rId5"/>
          <a:stretch>
            <a:fillRect/>
          </a:stretch>
        </p:blipFill>
        <p:spPr>
          <a:xfrm>
            <a:off x="5527471" y="3314700"/>
            <a:ext cx="2673684" cy="1828800"/>
          </a:xfrm>
          <a:prstGeom prst="rect">
            <a:avLst/>
          </a:prstGeom>
        </p:spPr>
      </p:pic>
      <p:sp>
        <p:nvSpPr>
          <p:cNvPr id="3" name="TextBox 2">
            <a:extLst>
              <a:ext uri="{FF2B5EF4-FFF2-40B4-BE49-F238E27FC236}">
                <a16:creationId xmlns:a16="http://schemas.microsoft.com/office/drawing/2014/main" id="{8F67C6D4-31F0-6C4A-A001-8F6151240C9A}"/>
              </a:ext>
            </a:extLst>
          </p:cNvPr>
          <p:cNvSpPr txBox="1"/>
          <p:nvPr/>
        </p:nvSpPr>
        <p:spPr>
          <a:xfrm>
            <a:off x="4635500" y="647700"/>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6725683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74</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FEF32-E71F-3F49-9E0A-8125ADA13BDD}"/>
              </a:ext>
            </a:extLst>
          </p:cNvPr>
          <p:cNvPicPr>
            <a:picLocks noChangeAspect="1"/>
          </p:cNvPicPr>
          <p:nvPr/>
        </p:nvPicPr>
        <p:blipFill>
          <a:blip r:embed="rId2"/>
          <a:stretch>
            <a:fillRect/>
          </a:stretch>
        </p:blipFill>
        <p:spPr>
          <a:xfrm>
            <a:off x="457200" y="710133"/>
            <a:ext cx="8111878" cy="4433367"/>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75</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76</a:t>
            </a:fld>
            <a:endParaRPr lang="en-US"/>
          </a:p>
        </p:txBody>
      </p:sp>
    </p:spTree>
    <p:extLst>
      <p:ext uri="{BB962C8B-B14F-4D97-AF65-F5344CB8AC3E}">
        <p14:creationId xmlns:p14="http://schemas.microsoft.com/office/powerpoint/2010/main" val="21157413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8B7144-8119-7F4C-8E0F-B781241B3862}"/>
              </a:ext>
            </a:extLst>
          </p:cNvPr>
          <p:cNvSpPr>
            <a:spLocks noGrp="1"/>
          </p:cNvSpPr>
          <p:nvPr>
            <p:ph type="body" idx="1"/>
          </p:nvPr>
        </p:nvSpPr>
        <p:spPr/>
        <p:txBody>
          <a:bodyPr/>
          <a:lstStyle/>
          <a:p>
            <a:r>
              <a:rPr lang="en-US" dirty="0"/>
              <a:t>Day 2</a:t>
            </a:r>
          </a:p>
        </p:txBody>
      </p:sp>
    </p:spTree>
    <p:extLst>
      <p:ext uri="{BB962C8B-B14F-4D97-AF65-F5344CB8AC3E}">
        <p14:creationId xmlns:p14="http://schemas.microsoft.com/office/powerpoint/2010/main" val="23418299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79</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80</a:t>
            </a:fld>
            <a:endParaRPr lang="en-US"/>
          </a:p>
        </p:txBody>
      </p:sp>
    </p:spTree>
    <p:extLst>
      <p:ext uri="{BB962C8B-B14F-4D97-AF65-F5344CB8AC3E}">
        <p14:creationId xmlns:p14="http://schemas.microsoft.com/office/powerpoint/2010/main" val="3366760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81</a:t>
            </a:fld>
            <a:endParaRPr lang="en-US"/>
          </a:p>
        </p:txBody>
      </p:sp>
    </p:spTree>
    <p:extLst>
      <p:ext uri="{BB962C8B-B14F-4D97-AF65-F5344CB8AC3E}">
        <p14:creationId xmlns:p14="http://schemas.microsoft.com/office/powerpoint/2010/main" val="11211337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85</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It is typically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86</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87</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88</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800" dirty="0"/>
              <a:t>block in</a:t>
            </a:r>
            <a:r>
              <a:rPr lang="en-US" dirty="0"/>
              <a:t>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600"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89</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sz="1600" dirty="0">
                <a:solidFill>
                  <a:schemeClr val="accent3"/>
                </a:solidFill>
                <a:latin typeface="Lucida Console" panose="020B0609040504020204" pitchFamily="49" charset="0"/>
              </a:rPr>
              <a:t>expand()</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grpSp>
        <p:nvGrpSpPr>
          <p:cNvPr id="86" name="Group 85">
            <a:extLst>
              <a:ext uri="{FF2B5EF4-FFF2-40B4-BE49-F238E27FC236}">
                <a16:creationId xmlns:a16="http://schemas.microsoft.com/office/drawing/2014/main" id="{3E9E4027-7296-AB4E-994D-0185B74EA62D}"/>
              </a:ext>
            </a:extLst>
          </p:cNvPr>
          <p:cNvGrpSpPr/>
          <p:nvPr/>
        </p:nvGrpSpPr>
        <p:grpSpPr>
          <a:xfrm>
            <a:off x="1714413" y="2615849"/>
            <a:ext cx="6461845" cy="2367730"/>
            <a:chOff x="1714415" y="1979057"/>
            <a:chExt cx="6461845" cy="2367730"/>
          </a:xfrm>
        </p:grpSpPr>
        <p:sp>
          <p:nvSpPr>
            <p:cNvPr id="23" name="Rectangle 22">
              <a:extLst>
                <a:ext uri="{FF2B5EF4-FFF2-40B4-BE49-F238E27FC236}">
                  <a16:creationId xmlns:a16="http://schemas.microsoft.com/office/drawing/2014/main" id="{93816E86-4F29-9044-8890-42F1F511A7E2}"/>
                </a:ext>
              </a:extLst>
            </p:cNvPr>
            <p:cNvSpPr/>
            <p:nvPr/>
          </p:nvSpPr>
          <p:spPr>
            <a:xfrm>
              <a:off x="4632469" y="1979057"/>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21" y="2002063"/>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3E801143-500F-A549-BF7D-E5480748281E}"/>
                </a:ext>
              </a:extLst>
            </p:cNvPr>
            <p:cNvSpPr/>
            <p:nvPr/>
          </p:nvSpPr>
          <p:spPr>
            <a:xfrm>
              <a:off x="6374535" y="2577940"/>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2" y="3086736"/>
              <a:ext cx="2366103" cy="507831"/>
            </a:xfrm>
            <a:prstGeom prst="rect">
              <a:avLst/>
            </a:prstGeom>
          </p:spPr>
          <p:txBody>
            <a:bodyPr wrap="square">
              <a:spAutoFit/>
            </a:bodyPr>
            <a:lstStyle/>
            <a:p>
              <a:r>
                <a:rPr lang="en-US" sz="900" i="1" dirty="0">
                  <a:solidFill>
                    <a:srgbClr val="002060"/>
                  </a:solidFill>
                  <a:latin typeface="Helvetica"/>
                </a:rPr>
                <a:t>Recall that C denotes the “complement”, ensuring that the probabilities in a row sum to 1</a:t>
              </a:r>
              <a:endParaRPr lang="en-US" sz="900" dirty="0">
                <a:solidFill>
                  <a:srgbClr val="002060"/>
                </a:solidFill>
              </a:endParaRPr>
            </a:p>
          </p:txBody>
        </p:sp>
        <p:sp>
          <p:nvSpPr>
            <p:cNvPr id="8" name="Rectangle 7">
              <a:extLst>
                <a:ext uri="{FF2B5EF4-FFF2-40B4-BE49-F238E27FC236}">
                  <a16:creationId xmlns:a16="http://schemas.microsoft.com/office/drawing/2014/main" id="{EF280E40-B8A8-D64D-9983-6C17CC6D7D49}"/>
                </a:ext>
              </a:extLst>
            </p:cNvPr>
            <p:cNvSpPr/>
            <p:nvPr/>
          </p:nvSpPr>
          <p:spPr>
            <a:xfrm>
              <a:off x="3078480" y="2056209"/>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2" y="2032839"/>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6" y="2209889"/>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4" y="3143790"/>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20" y="3259206"/>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7" y="2531296"/>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2" y="2916984"/>
              <a:ext cx="488570" cy="42366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8" y="3800088"/>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30" y="3776718"/>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4" y="3938986"/>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4" y="3764319"/>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3" y="3777397"/>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5" y="4115955"/>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4" y="3905513"/>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Automatically loops over PSA iterations and input data rows</a:t>
            </a:r>
          </a:p>
        </p:txBody>
      </p:sp>
    </p:spTree>
    <p:extLst>
      <p:ext uri="{BB962C8B-B14F-4D97-AF65-F5344CB8AC3E}">
        <p14:creationId xmlns:p14="http://schemas.microsoft.com/office/powerpoint/2010/main" val="236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"2.07 (0.98, 3.17)"           </a:t>
              </a:r>
            </a:p>
            <a:p>
              <a:r>
                <a:rPr lang="en-US" sz="1100" dirty="0">
                  <a:latin typeface="Lucida Console" panose="020B0609040504020204" pitchFamily="49" charset="0"/>
                </a:rPr>
                <a:t>Incremental costs "-" "257,766 (206,974, 289,881)"  </a:t>
              </a:r>
            </a:p>
            <a:p>
              <a:r>
                <a:rPr lang="en-US" sz="1100" dirty="0">
                  <a:latin typeface="Lucida Console" panose="020B0609040504020204" pitchFamily="49" charset="0"/>
                </a:rPr>
                <a:t>Incremental NMB   "-" "-154,131 (-213,515, -79,172)"</a:t>
              </a:r>
            </a:p>
            <a:p>
              <a:r>
                <a:rPr lang="en-US" sz="1100" dirty="0">
                  <a:latin typeface="Lucida Console" panose="020B0609040504020204" pitchFamily="49" charset="0"/>
                </a:rPr>
                <a:t>ICER              "-" "124,362"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96</a:t>
            </a:fld>
            <a:endParaRPr lang="en-US"/>
          </a:p>
        </p:txBody>
      </p:sp>
      <p:pic>
        <p:nvPicPr>
          <p:cNvPr id="5" name="Picture 4">
            <a:extLst>
              <a:ext uri="{FF2B5EF4-FFF2-40B4-BE49-F238E27FC236}">
                <a16:creationId xmlns:a16="http://schemas.microsoft.com/office/drawing/2014/main" id="{64FD788F-5614-2B41-82E3-94599EF20B2F}"/>
              </a:ext>
            </a:extLst>
          </p:cNvPr>
          <p:cNvPicPr>
            <a:picLocks noChangeAspect="1"/>
          </p:cNvPicPr>
          <p:nvPr/>
        </p:nvPicPr>
        <p:blipFill>
          <a:blip r:embed="rId2"/>
          <a:stretch>
            <a:fillRect/>
          </a:stretch>
        </p:blipFill>
        <p:spPr>
          <a:xfrm>
            <a:off x="3360639" y="0"/>
            <a:ext cx="5783361"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72BC98-650B-494B-893F-B0677BD51B3C}"/>
              </a:ext>
            </a:extLst>
          </p:cNvPr>
          <p:cNvPicPr>
            <a:picLocks noChangeAspect="1"/>
          </p:cNvPicPr>
          <p:nvPr/>
        </p:nvPicPr>
        <p:blipFill>
          <a:blip r:embed="rId2"/>
          <a:stretch>
            <a:fillRect/>
          </a:stretch>
        </p:blipFill>
        <p:spPr>
          <a:xfrm>
            <a:off x="457200" y="722560"/>
            <a:ext cx="7858125" cy="4322515"/>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98</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17557</TotalTime>
  <Words>12455</Words>
  <Application>Microsoft Macintosh PowerPoint</Application>
  <PresentationFormat>On-screen Show (16:9)</PresentationFormat>
  <Paragraphs>1742</Paragraphs>
  <Slides>142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142</vt:i4>
      </vt:variant>
    </vt:vector>
  </HeadingPairs>
  <TitlesOfParts>
    <vt:vector size="150"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Steps</vt:lpstr>
      <vt:lpstr>Complete R script</vt:lpstr>
      <vt:lpstr>Tutorial</vt:lpstr>
      <vt:lpstr>Exercise 2: Incorporating probabilistic sensitivity analysis</vt:lpstr>
      <vt:lpstr>PowerPoint Presentation</vt:lpstr>
      <vt:lpstr>Cost-effectiveness analysis</vt:lpstr>
      <vt:lpstr>Value of perfect information</vt:lpstr>
      <vt:lpstr>Cost-effectiveness output</vt:lpstr>
      <vt:lpstr>Incremental cost-effectiveness ratio</vt:lpstr>
      <vt:lpstr>Incremental cost-effectiveness ratio</vt:lpstr>
      <vt:lpstr>Cost-effectiveness analysis with hesim</vt:lpstr>
      <vt:lpstr>Cost-effectiveness analysis with hesim</vt:lpstr>
      <vt:lpstr>Incremental cost-effectiveness ratio with hesim </vt:lpstr>
      <vt:lpstr>Representing decision uncertainty with hesim </vt:lpstr>
      <vt:lpstr>Complete R script</vt:lpstr>
      <vt:lpstr>Tutorial</vt:lpstr>
      <vt:lpstr>Exercise 5: Cost-effectiveness analysis</vt:lpstr>
      <vt:lpstr>PowerPoint Presentation</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PowerPoint Presentation</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Devin Incerti</cp:lastModifiedBy>
  <cp:revision>1260</cp:revision>
  <cp:lastPrinted>2020-10-13T05:30:04Z</cp:lastPrinted>
  <dcterms:created xsi:type="dcterms:W3CDTF">2014-12-05T18:34:48Z</dcterms:created>
  <dcterms:modified xsi:type="dcterms:W3CDTF">2021-07-28T05:35:19Z</dcterms:modified>
  <cp:category/>
</cp:coreProperties>
</file>